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22/01/2021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22/01/2021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363C-18BA-40B6-A16C-B592F881C8F6}" type="datetimeFigureOut">
              <a:rPr lang="es-MX" smtClean="0"/>
              <a:t>22/01/2021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</a:t>
            </a:r>
            <a:r>
              <a:rPr lang="es-MX" sz="3600" dirty="0" smtClean="0"/>
              <a:t>Diciembre </a:t>
            </a:r>
            <a:r>
              <a:rPr lang="es-MX" sz="3600" dirty="0"/>
              <a:t>de 2020</a:t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6 Título"/>
          <p:cNvSpPr txBox="1">
            <a:spLocks/>
          </p:cNvSpPr>
          <p:nvPr/>
        </p:nvSpPr>
        <p:spPr>
          <a:xfrm>
            <a:off x="1674254" y="103031"/>
            <a:ext cx="6774288" cy="515061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Reserva Técnica 2010 Diciembre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400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433" y="2923340"/>
            <a:ext cx="5573719" cy="361557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0" y="1058572"/>
            <a:ext cx="8511790" cy="1477843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54630" y="2545521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Diciembre  de 2020.</a:t>
            </a:r>
            <a:endParaRPr lang="es-MX" sz="900" dirty="0"/>
          </a:p>
        </p:txBody>
      </p:sp>
      <p:sp>
        <p:nvSpPr>
          <p:cNvPr id="14" name="Cerrar llave 13"/>
          <p:cNvSpPr/>
          <p:nvPr/>
        </p:nvSpPr>
        <p:spPr>
          <a:xfrm>
            <a:off x="6904924" y="3501008"/>
            <a:ext cx="578206" cy="2338640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/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11752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00010" y="116632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Diciembre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835" y="1062505"/>
            <a:ext cx="6634876" cy="207955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2" y="3352492"/>
            <a:ext cx="4651651" cy="29019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102" y="3374120"/>
            <a:ext cx="4651651" cy="290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6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35650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Diciembre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55" y="683185"/>
            <a:ext cx="8120446" cy="567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7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46168" y="116632"/>
            <a:ext cx="6902374" cy="38213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Diciembre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7" y="694698"/>
            <a:ext cx="8933103" cy="566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5" y="3280"/>
            <a:ext cx="6734480" cy="517657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endParaRPr lang="es-MX" sz="2000" dirty="0" smtClean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Diciembre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30461" y="689439"/>
            <a:ext cx="8640960" cy="581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Inversiones 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 Mercados Financieros</a:t>
            </a:r>
            <a:endParaRPr lang="es-MX" sz="16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decremento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a corto plazo es de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57.52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y se debe principalmente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 que a partir de diciembre se cambio la forma de presentar la información de los instrumentos financieros, y ahora se presentarán a valor de mercado. 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 219.63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y se debe principalmente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que a partir de diciembre se cambio la forma de presentar la información de los instrumentos financieros, y ahora se presentarán a valor de mercado. . </a:t>
            </a:r>
            <a:endParaRPr lang="es-MX" sz="16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El punto 1 tuvo un decremento del </a:t>
            </a:r>
            <a:r>
              <a:rPr lang="es-MX" sz="16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-1.7%</a:t>
            </a:r>
            <a:r>
              <a:rPr lang="es-MX" sz="16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mientras que el punto 2 tuvo un decremento del      </a:t>
            </a:r>
            <a:r>
              <a:rPr lang="es-MX" sz="16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-1.3%</a:t>
            </a:r>
            <a:r>
              <a:rPr lang="es-MX" sz="1600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</a:p>
          <a:p>
            <a:pPr marL="363538" indent="-363538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3: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el incremento de 146.76 millones de pesos, se debe al incremento del fideicomiso de </a:t>
            </a:r>
            <a:r>
              <a:rPr lang="es-MX" sz="16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Artha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Capital, al considerarse el valor mercado.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Cartera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de Préstamos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624.59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debe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 un mayor otorgamiento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169.69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  <a:endParaRPr lang="es-MX" sz="16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7" y="256"/>
            <a:ext cx="6802153" cy="614886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endParaRPr lang="es-MX" sz="2000" dirty="0" smtClean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Diciembre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92505" y="823688"/>
            <a:ext cx="8758989" cy="5288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  <a:endParaRPr lang="es-MX" sz="1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es-MX" sz="1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7: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el incremento de $5,028.56 pesos, se debe a que se cancelo el anticipo del Grupo Consultor </a:t>
            </a:r>
            <a:r>
              <a:rPr lang="es-MX" sz="16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Mendelson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y a su vez entro un nuevo anticipo realizado a Valuaciones Actuariales del Norte, referente al estudio actuarial que actualmente se esta realizando al Instituto.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2.39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es la suma del punto 10 y 11, que es la diferencia de los inmuebles neto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2.19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atraso en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 smtClean="0"/>
              <a:t>decremento </a:t>
            </a:r>
            <a:r>
              <a:rPr lang="es-MX" sz="1600" dirty="0"/>
              <a:t>de los </a:t>
            </a:r>
            <a:r>
              <a:rPr lang="es-MX" sz="1600" dirty="0" smtClean="0"/>
              <a:t>65.75 </a:t>
            </a:r>
            <a:r>
              <a:rPr lang="es-MX" sz="1600" dirty="0"/>
              <a:t>millones de pesos, se da principalmente por el rubro de deudores por aportaciones y retenciones, esto con las dependencias afiliadas al IPEJAL, lo que significa en relación </a:t>
            </a:r>
            <a:r>
              <a:rPr lang="es-MX" sz="1600" dirty="0" smtClean="0"/>
              <a:t>inversa, el cumplimiento de </a:t>
            </a:r>
            <a:r>
              <a:rPr lang="es-MX" sz="1600" dirty="0"/>
              <a:t>pago del adeudo de </a:t>
            </a:r>
            <a:r>
              <a:rPr lang="es-MX" sz="1600" dirty="0" smtClean="0"/>
              <a:t>las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dependencias (recuperación).</a:t>
            </a:r>
            <a:endParaRPr lang="es-MX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3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40</TotalTime>
  <Words>86</Words>
  <Application>Microsoft Office PowerPoint</Application>
  <PresentationFormat>Presentación en pantalla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7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Times New Roman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Reserva Técnica del IPEJAL a corte de Diciembre de 2020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7</cp:revision>
  <dcterms:created xsi:type="dcterms:W3CDTF">2020-08-22T03:26:06Z</dcterms:created>
  <dcterms:modified xsi:type="dcterms:W3CDTF">2021-01-22T18:06:24Z</dcterms:modified>
</cp:coreProperties>
</file>